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2"/>
  </p:notesMasterIdLst>
  <p:handoutMasterIdLst>
    <p:handoutMasterId r:id="rId13"/>
  </p:handoutMasterIdLst>
  <p:sldIdLst>
    <p:sldId id="276" r:id="rId5"/>
    <p:sldId id="363" r:id="rId6"/>
    <p:sldId id="379" r:id="rId7"/>
    <p:sldId id="380" r:id="rId8"/>
    <p:sldId id="381" r:id="rId9"/>
    <p:sldId id="382" r:id="rId10"/>
    <p:sldId id="372"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EBEBEB"/>
    <a:srgbClr val="F9F8F6"/>
    <a:srgbClr val="F4F5F4"/>
    <a:srgbClr val="F7F6F3"/>
    <a:srgbClr val="E1EBFE"/>
    <a:srgbClr val="F5F7FB"/>
    <a:srgbClr val="FFFDF7"/>
    <a:srgbClr val="FFFEF8"/>
    <a:srgbClr val="F8F6F5"/>
    <a:srgbClr val="1516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2" autoAdjust="0"/>
    <p:restoredTop sz="96247" autoAdjust="0"/>
  </p:normalViewPr>
  <p:slideViewPr>
    <p:cSldViewPr snapToGrid="0" showGuides="1">
      <p:cViewPr varScale="1">
        <p:scale>
          <a:sx n="111" d="100"/>
          <a:sy n="111" d="100"/>
        </p:scale>
        <p:origin x="546" y="108"/>
      </p:cViewPr>
      <p:guideLst>
        <p:guide orient="horz" pos="1536"/>
        <p:guide pos="312"/>
      </p:guideLst>
    </p:cSldViewPr>
  </p:slideViewPr>
  <p:outlineViewPr>
    <p:cViewPr>
      <p:scale>
        <a:sx n="33" d="100"/>
        <a:sy n="33" d="100"/>
      </p:scale>
      <p:origin x="0" y="-1616"/>
    </p:cViewPr>
  </p:outlineViewPr>
  <p:notesTextViewPr>
    <p:cViewPr>
      <p:scale>
        <a:sx n="3" d="2"/>
        <a:sy n="3" d="2"/>
      </p:scale>
      <p:origin x="0" y="0"/>
    </p:cViewPr>
  </p:notesTextViewPr>
  <p:sorterViewPr>
    <p:cViewPr>
      <p:scale>
        <a:sx n="150" d="100"/>
        <a:sy n="150" d="100"/>
      </p:scale>
      <p:origin x="0" y="-13766"/>
    </p:cViewPr>
  </p:sorterViewPr>
  <p:notesViewPr>
    <p:cSldViewPr snapToGrid="0">
      <p:cViewPr varScale="1">
        <p:scale>
          <a:sx n="122" d="100"/>
          <a:sy n="122" d="100"/>
        </p:scale>
        <p:origin x="604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nab Das" userId="ebdad78e63cdf28d" providerId="LiveId" clId="{1DF4A7C2-82D8-4104-8508-215222E47EAD}"/>
    <pc:docChg chg="modSld">
      <pc:chgData name="Arnab Das" userId="ebdad78e63cdf28d" providerId="LiveId" clId="{1DF4A7C2-82D8-4104-8508-215222E47EAD}" dt="2025-03-06T21:44:58.191" v="1" actId="20577"/>
      <pc:docMkLst>
        <pc:docMk/>
      </pc:docMkLst>
      <pc:sldChg chg="modSp mod">
        <pc:chgData name="Arnab Das" userId="ebdad78e63cdf28d" providerId="LiveId" clId="{1DF4A7C2-82D8-4104-8508-215222E47EAD}" dt="2025-03-06T21:44:58.191" v="1" actId="20577"/>
        <pc:sldMkLst>
          <pc:docMk/>
          <pc:sldMk cId="3230294661" sldId="303"/>
        </pc:sldMkLst>
        <pc:spChg chg="mod">
          <ac:chgData name="Arnab Das" userId="ebdad78e63cdf28d" providerId="LiveId" clId="{1DF4A7C2-82D8-4104-8508-215222E47EAD}" dt="2025-03-06T21:44:58.191" v="1" actId="20577"/>
          <ac:spMkLst>
            <pc:docMk/>
            <pc:sldMk cId="3230294661" sldId="303"/>
            <ac:spMk id="15" creationId="{0710CB70-911B-13D8-EFCD-B894B012130B}"/>
          </ac:spMkLst>
        </pc:spChg>
      </pc:sldChg>
    </pc:docChg>
  </pc:docChgLst>
  <pc:docChgLst>
    <pc:chgData name="Arnab Das" userId="ebdad78e63cdf28d" providerId="LiveId" clId="{92DF6A86-1F79-4A56-ADEC-03D1CCD46EFA}"/>
    <pc:docChg chg="delSld">
      <pc:chgData name="Arnab Das" userId="ebdad78e63cdf28d" providerId="LiveId" clId="{92DF6A86-1F79-4A56-ADEC-03D1CCD46EFA}" dt="2024-08-17T20:03:47.731" v="4" actId="2696"/>
      <pc:docMkLst>
        <pc:docMk/>
      </pc:docMkLst>
      <pc:sldChg chg="del">
        <pc:chgData name="Arnab Das" userId="ebdad78e63cdf28d" providerId="LiveId" clId="{92DF6A86-1F79-4A56-ADEC-03D1CCD46EFA}" dt="2024-08-17T20:03:47.731" v="4" actId="2696"/>
        <pc:sldMkLst>
          <pc:docMk/>
          <pc:sldMk cId="2775535166" sldId="275"/>
        </pc:sldMkLst>
      </pc:sldChg>
      <pc:sldChg chg="del">
        <pc:chgData name="Arnab Das" userId="ebdad78e63cdf28d" providerId="LiveId" clId="{92DF6A86-1F79-4A56-ADEC-03D1CCD46EFA}" dt="2024-08-17T20:03:47.731" v="4" actId="2696"/>
        <pc:sldMkLst>
          <pc:docMk/>
          <pc:sldMk cId="2478079616" sldId="277"/>
        </pc:sldMkLst>
      </pc:sldChg>
      <pc:sldChg chg="del">
        <pc:chgData name="Arnab Das" userId="ebdad78e63cdf28d" providerId="LiveId" clId="{92DF6A86-1F79-4A56-ADEC-03D1CCD46EFA}" dt="2024-08-17T20:03:47.731" v="4" actId="2696"/>
        <pc:sldMkLst>
          <pc:docMk/>
          <pc:sldMk cId="1640288181" sldId="278"/>
        </pc:sldMkLst>
      </pc:sldChg>
      <pc:sldChg chg="del">
        <pc:chgData name="Arnab Das" userId="ebdad78e63cdf28d" providerId="LiveId" clId="{92DF6A86-1F79-4A56-ADEC-03D1CCD46EFA}" dt="2024-08-17T20:03:47.731" v="4" actId="2696"/>
        <pc:sldMkLst>
          <pc:docMk/>
          <pc:sldMk cId="1246021298" sldId="279"/>
        </pc:sldMkLst>
      </pc:sldChg>
      <pc:sldChg chg="del">
        <pc:chgData name="Arnab Das" userId="ebdad78e63cdf28d" providerId="LiveId" clId="{92DF6A86-1F79-4A56-ADEC-03D1CCD46EFA}" dt="2024-08-17T20:03:47.731" v="4" actId="2696"/>
        <pc:sldMkLst>
          <pc:docMk/>
          <pc:sldMk cId="2107888131" sldId="281"/>
        </pc:sldMkLst>
      </pc:sldChg>
      <pc:sldChg chg="del">
        <pc:chgData name="Arnab Das" userId="ebdad78e63cdf28d" providerId="LiveId" clId="{92DF6A86-1F79-4A56-ADEC-03D1CCD46EFA}" dt="2024-08-17T20:03:47.731" v="4" actId="2696"/>
        <pc:sldMkLst>
          <pc:docMk/>
          <pc:sldMk cId="3157109385" sldId="282"/>
        </pc:sldMkLst>
      </pc:sldChg>
      <pc:sldChg chg="del">
        <pc:chgData name="Arnab Das" userId="ebdad78e63cdf28d" providerId="LiveId" clId="{92DF6A86-1F79-4A56-ADEC-03D1CCD46EFA}" dt="2024-08-17T20:03:47.731" v="4" actId="2696"/>
        <pc:sldMkLst>
          <pc:docMk/>
          <pc:sldMk cId="2517140333" sldId="283"/>
        </pc:sldMkLst>
      </pc:sldChg>
      <pc:sldChg chg="del">
        <pc:chgData name="Arnab Das" userId="ebdad78e63cdf28d" providerId="LiveId" clId="{92DF6A86-1F79-4A56-ADEC-03D1CCD46EFA}" dt="2024-08-17T20:03:38.838" v="3" actId="2696"/>
        <pc:sldMkLst>
          <pc:docMk/>
          <pc:sldMk cId="3760906987" sldId="285"/>
        </pc:sldMkLst>
      </pc:sldChg>
      <pc:sldChg chg="del">
        <pc:chgData name="Arnab Das" userId="ebdad78e63cdf28d" providerId="LiveId" clId="{92DF6A86-1F79-4A56-ADEC-03D1CCD46EFA}" dt="2024-08-17T20:03:32.425" v="0" actId="2696"/>
        <pc:sldMkLst>
          <pc:docMk/>
          <pc:sldMk cId="4157533387" sldId="288"/>
        </pc:sldMkLst>
      </pc:sldChg>
      <pc:sldChg chg="del">
        <pc:chgData name="Arnab Das" userId="ebdad78e63cdf28d" providerId="LiveId" clId="{92DF6A86-1F79-4A56-ADEC-03D1CCD46EFA}" dt="2024-08-17T20:03:36.909" v="2" actId="2696"/>
        <pc:sldMkLst>
          <pc:docMk/>
          <pc:sldMk cId="4182148033" sldId="293"/>
        </pc:sldMkLst>
      </pc:sldChg>
      <pc:sldChg chg="del">
        <pc:chgData name="Arnab Das" userId="ebdad78e63cdf28d" providerId="LiveId" clId="{92DF6A86-1F79-4A56-ADEC-03D1CCD46EFA}" dt="2024-08-17T20:03:47.731" v="4" actId="2696"/>
        <pc:sldMkLst>
          <pc:docMk/>
          <pc:sldMk cId="32955924" sldId="294"/>
        </pc:sldMkLst>
      </pc:sldChg>
      <pc:sldChg chg="del">
        <pc:chgData name="Arnab Das" userId="ebdad78e63cdf28d" providerId="LiveId" clId="{92DF6A86-1F79-4A56-ADEC-03D1CCD46EFA}" dt="2024-08-17T20:03:34.604" v="1" actId="2696"/>
        <pc:sldMkLst>
          <pc:docMk/>
          <pc:sldMk cId="2519727083" sldId="295"/>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7/16/2025</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2025/7/16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1</a:t>
            </a:fld>
            <a:endParaRPr lang="en-US" altLang="zh-CN"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536732" y="1252332"/>
            <a:ext cx="5478741" cy="5330713"/>
          </a:xfrm>
        </p:spPr>
        <p:txBody>
          <a:bodyPr/>
          <a:lstStyle/>
          <a:p>
            <a:r>
              <a:rPr lang="en-US" b="1" dirty="0">
                <a:latin typeface="Spectral"/>
              </a:rPr>
              <a:t>Proxies</a:t>
            </a:r>
            <a:r>
              <a:rPr lang="en-US" dirty="0">
                <a:latin typeface="Spectral"/>
              </a:rPr>
              <a:t> and </a:t>
            </a:r>
            <a:r>
              <a:rPr lang="en-US" b="1" dirty="0">
                <a:latin typeface="Spectral"/>
              </a:rPr>
              <a:t>reverse proxies</a:t>
            </a:r>
            <a:r>
              <a:rPr lang="en-US" dirty="0">
                <a:latin typeface="Spectral"/>
              </a:rPr>
              <a:t> are servers that sit between clients and servers to improve security, privacy and performance.</a:t>
            </a:r>
          </a:p>
          <a:p>
            <a:endParaRPr lang="en-US" dirty="0">
              <a:latin typeface="Spectral"/>
            </a:endParaRPr>
          </a:p>
          <a:p>
            <a:r>
              <a:rPr lang="en-US" dirty="0">
                <a:latin typeface="Spectral"/>
              </a:rPr>
              <a:t>A </a:t>
            </a:r>
            <a:r>
              <a:rPr lang="en-US" b="1" dirty="0">
                <a:latin typeface="Spectral"/>
              </a:rPr>
              <a:t>Proxy server</a:t>
            </a:r>
            <a:r>
              <a:rPr lang="en-US" dirty="0">
                <a:latin typeface="Spectral"/>
              </a:rPr>
              <a:t> (sometimes called a </a:t>
            </a:r>
            <a:r>
              <a:rPr lang="en-US" b="1" dirty="0">
                <a:latin typeface="Spectral"/>
              </a:rPr>
              <a:t>Forward proxy</a:t>
            </a:r>
            <a:r>
              <a:rPr lang="en-US" dirty="0">
                <a:latin typeface="Spectral"/>
              </a:rPr>
              <a:t>) acts on behalf of clients, while a </a:t>
            </a:r>
            <a:r>
              <a:rPr lang="en-US" b="1" dirty="0">
                <a:latin typeface="Spectral"/>
              </a:rPr>
              <a:t>Reverse Proxy</a:t>
            </a:r>
            <a:r>
              <a:rPr lang="en-US" dirty="0">
                <a:latin typeface="Spectral"/>
              </a:rPr>
              <a:t> acts on </a:t>
            </a:r>
            <a:r>
              <a:rPr lang="en-US" b="1" dirty="0">
                <a:latin typeface="Spectral"/>
              </a:rPr>
              <a:t>behalf</a:t>
            </a:r>
            <a:r>
              <a:rPr lang="en-US" dirty="0">
                <a:latin typeface="Spectral"/>
              </a:rPr>
              <a:t> of servers.</a:t>
            </a:r>
          </a:p>
        </p:txBody>
      </p:sp>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536733" y="183517"/>
            <a:ext cx="6511047" cy="913126"/>
          </a:xfrm>
        </p:spPr>
        <p:txBody>
          <a:bodyPr/>
          <a:lstStyle/>
          <a:p>
            <a:r>
              <a:rPr lang="en-IN" dirty="0"/>
              <a:t>Proxy vs Reverse Proxy</a:t>
            </a:r>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cxnSp>
        <p:nvCxnSpPr>
          <p:cNvPr id="4" name="Straight Connector 3">
            <a:extLst>
              <a:ext uri="{FF2B5EF4-FFF2-40B4-BE49-F238E27FC236}">
                <a16:creationId xmlns:a16="http://schemas.microsoft.com/office/drawing/2014/main" id="{CA00B192-AD43-7898-23C7-2FCBA9A7803D}"/>
              </a:ext>
            </a:extLst>
          </p:cNvPr>
          <p:cNvCxnSpPr>
            <a:cxnSpLocks/>
          </p:cNvCxnSpPr>
          <p:nvPr/>
        </p:nvCxnSpPr>
        <p:spPr>
          <a:xfrm>
            <a:off x="6096000" y="1596550"/>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5191EF93-538C-EEF7-484D-DBECFFEA3CAC}"/>
              </a:ext>
            </a:extLst>
          </p:cNvPr>
          <p:cNvPicPr>
            <a:picLocks noChangeAspect="1"/>
          </p:cNvPicPr>
          <p:nvPr/>
        </p:nvPicPr>
        <p:blipFill>
          <a:blip r:embed="rId2"/>
          <a:srcRect r="50661"/>
          <a:stretch>
            <a:fillRect/>
          </a:stretch>
        </p:blipFill>
        <p:spPr>
          <a:xfrm>
            <a:off x="3019426" y="3429000"/>
            <a:ext cx="3076574" cy="2521981"/>
          </a:xfrm>
          <a:prstGeom prst="rect">
            <a:avLst/>
          </a:prstGeom>
          <a:ln>
            <a:noFill/>
          </a:ln>
          <a:effectLst>
            <a:softEdge rad="112500"/>
          </a:effectLst>
        </p:spPr>
      </p:pic>
      <p:pic>
        <p:nvPicPr>
          <p:cNvPr id="10" name="Picture 9">
            <a:extLst>
              <a:ext uri="{FF2B5EF4-FFF2-40B4-BE49-F238E27FC236}">
                <a16:creationId xmlns:a16="http://schemas.microsoft.com/office/drawing/2014/main" id="{19D9A9CF-C952-DF45-D6A3-037DF20EAD2B}"/>
              </a:ext>
            </a:extLst>
          </p:cNvPr>
          <p:cNvPicPr>
            <a:picLocks noChangeAspect="1"/>
          </p:cNvPicPr>
          <p:nvPr/>
        </p:nvPicPr>
        <p:blipFill>
          <a:blip r:embed="rId2"/>
          <a:srcRect l="50661"/>
          <a:stretch>
            <a:fillRect/>
          </a:stretch>
        </p:blipFill>
        <p:spPr>
          <a:xfrm>
            <a:off x="-5261" y="3428999"/>
            <a:ext cx="3076575" cy="2521982"/>
          </a:xfrm>
          <a:prstGeom prst="rect">
            <a:avLst/>
          </a:prstGeom>
          <a:ln>
            <a:noFill/>
          </a:ln>
          <a:effectLst>
            <a:softEdge rad="112500"/>
          </a:effectLst>
        </p:spPr>
      </p:pic>
      <p:pic>
        <p:nvPicPr>
          <p:cNvPr id="12" name="Picture 11">
            <a:extLst>
              <a:ext uri="{FF2B5EF4-FFF2-40B4-BE49-F238E27FC236}">
                <a16:creationId xmlns:a16="http://schemas.microsoft.com/office/drawing/2014/main" id="{ACDDF472-AE9F-D1C6-5780-3D1073473BE3}"/>
              </a:ext>
            </a:extLst>
          </p:cNvPr>
          <p:cNvPicPr>
            <a:picLocks noChangeAspect="1"/>
          </p:cNvPicPr>
          <p:nvPr/>
        </p:nvPicPr>
        <p:blipFill>
          <a:blip r:embed="rId3"/>
          <a:stretch>
            <a:fillRect/>
          </a:stretch>
        </p:blipFill>
        <p:spPr>
          <a:xfrm>
            <a:off x="6176527" y="1868225"/>
            <a:ext cx="5971735" cy="3981156"/>
          </a:xfrm>
          <a:prstGeom prst="rect">
            <a:avLst/>
          </a:prstGeom>
        </p:spPr>
      </p:pic>
    </p:spTree>
    <p:extLst>
      <p:ext uri="{BB962C8B-B14F-4D97-AF65-F5344CB8AC3E}">
        <p14:creationId xmlns:p14="http://schemas.microsoft.com/office/powerpoint/2010/main" val="77554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39E62A6-3F86-0324-F172-32D0C1C5D77B}"/>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4CFAFD0E-F6DA-AC06-6333-2EAA42EE9CB4}"/>
              </a:ext>
            </a:extLst>
          </p:cNvPr>
          <p:cNvSpPr>
            <a:spLocks noGrp="1"/>
          </p:cNvSpPr>
          <p:nvPr>
            <p:ph type="sldNum" sz="quarter" idx="53"/>
          </p:nvPr>
        </p:nvSpPr>
        <p:spPr/>
        <p:txBody>
          <a:bodyPr/>
          <a:lstStyle/>
          <a:p>
            <a:fld id="{47FEACEE-25B4-4A2D-B147-27296E36371D}" type="slidenum">
              <a:rPr lang="en-US" altLang="zh-CN" smtClean="0"/>
              <a:pPr/>
              <a:t>2</a:t>
            </a:fld>
            <a:endParaRPr lang="en-US" altLang="zh-CN" dirty="0"/>
          </a:p>
        </p:txBody>
      </p:sp>
      <p:sp>
        <p:nvSpPr>
          <p:cNvPr id="20" name="Text Placeholder 19">
            <a:extLst>
              <a:ext uri="{FF2B5EF4-FFF2-40B4-BE49-F238E27FC236}">
                <a16:creationId xmlns:a16="http://schemas.microsoft.com/office/drawing/2014/main" id="{1BC2804D-AD3E-F1E7-1C23-6F14458A1338}"/>
              </a:ext>
            </a:extLst>
          </p:cNvPr>
          <p:cNvSpPr>
            <a:spLocks noGrp="1"/>
          </p:cNvSpPr>
          <p:nvPr>
            <p:ph type="body" sz="quarter" idx="28"/>
          </p:nvPr>
        </p:nvSpPr>
        <p:spPr>
          <a:xfrm>
            <a:off x="536732" y="1276202"/>
            <a:ext cx="5478741" cy="5330713"/>
          </a:xfrm>
        </p:spPr>
        <p:txBody>
          <a:bodyPr/>
          <a:lstStyle/>
          <a:p>
            <a:r>
              <a:rPr lang="en-US" sz="1200" dirty="0">
                <a:latin typeface="Spectral"/>
              </a:rPr>
              <a:t>A </a:t>
            </a:r>
            <a:r>
              <a:rPr lang="en-US" sz="1200" b="1" dirty="0">
                <a:latin typeface="Spectral"/>
              </a:rPr>
              <a:t>proxy</a:t>
            </a:r>
            <a:r>
              <a:rPr lang="en-US" sz="1200" dirty="0">
                <a:latin typeface="Spectral"/>
              </a:rPr>
              <a:t> is an entity that has the authority to act on behalf of another.</a:t>
            </a:r>
          </a:p>
          <a:p>
            <a:endParaRPr lang="en-US" sz="1200" b="1" dirty="0">
              <a:latin typeface="Spectral"/>
            </a:endParaRPr>
          </a:p>
          <a:p>
            <a:r>
              <a:rPr lang="en-US" sz="1200" dirty="0">
                <a:latin typeface="Spectral"/>
              </a:rPr>
              <a:t>In computer terms, a </a:t>
            </a:r>
            <a:r>
              <a:rPr lang="en-US" sz="1200" b="1" dirty="0">
                <a:latin typeface="Spectral"/>
              </a:rPr>
              <a:t>proxy</a:t>
            </a:r>
            <a:r>
              <a:rPr lang="en-US" sz="1200" dirty="0">
                <a:latin typeface="Spectral"/>
              </a:rPr>
              <a:t> (or a </a:t>
            </a:r>
            <a:r>
              <a:rPr lang="en-US" sz="1200" b="1" dirty="0">
                <a:latin typeface="Spectral"/>
              </a:rPr>
              <a:t>forward proxy</a:t>
            </a:r>
            <a:r>
              <a:rPr lang="en-US" sz="1200" dirty="0">
                <a:latin typeface="Spectral"/>
              </a:rPr>
              <a:t>) is a server that acts on behalf of clients on a network.</a:t>
            </a:r>
          </a:p>
          <a:p>
            <a:r>
              <a:rPr lang="en-US" sz="1200" dirty="0">
                <a:latin typeface="Spectral"/>
              </a:rPr>
              <a:t>When you send a request, like opening a webpage, the proxy intercepts it, forwards it to the target server, and then relays the server’s response back to you.</a:t>
            </a:r>
          </a:p>
          <a:p>
            <a:br>
              <a:rPr lang="en-US" sz="1200" dirty="0">
                <a:latin typeface="Spectral"/>
              </a:rPr>
            </a:br>
            <a:r>
              <a:rPr lang="en-US" sz="1200" dirty="0">
                <a:latin typeface="Spectral"/>
              </a:rPr>
              <a:t>Think of proxy server as a </a:t>
            </a:r>
            <a:r>
              <a:rPr lang="en-US" sz="1200" b="1" dirty="0">
                <a:latin typeface="Spectral"/>
              </a:rPr>
              <a:t>middleman</a:t>
            </a:r>
            <a:r>
              <a:rPr lang="en-US" sz="1200" dirty="0">
                <a:latin typeface="Spectral"/>
              </a:rPr>
              <a:t> that sits between a private network and the public internet.</a:t>
            </a:r>
          </a:p>
          <a:p>
            <a:r>
              <a:rPr lang="en-US" sz="1200" dirty="0">
                <a:latin typeface="Spectral"/>
              </a:rPr>
              <a:t>Let’s walk through a simplified example of how a proxy server handles a request:</a:t>
            </a:r>
          </a:p>
          <a:p>
            <a:pPr marL="285750" indent="-285750">
              <a:buFont typeface="Wingdings" panose="05000000000000000000" pitchFamily="2" charset="2"/>
              <a:buChar char="§"/>
            </a:pPr>
            <a:r>
              <a:rPr lang="en-US" sz="1200" dirty="0">
                <a:latin typeface="Spectral"/>
              </a:rPr>
              <a:t>The user types a website URL into their browser. The request is intercepted by the proxy server instead of going directly to the website.</a:t>
            </a:r>
          </a:p>
          <a:p>
            <a:pPr marL="285750" indent="-285750">
              <a:buFont typeface="Wingdings" panose="05000000000000000000" pitchFamily="2" charset="2"/>
              <a:buChar char="§"/>
            </a:pPr>
            <a:r>
              <a:rPr lang="en-US" sz="1200" dirty="0">
                <a:latin typeface="Spectral"/>
              </a:rPr>
              <a:t>The proxy server examines the request to decide if it should forward it, deny it, or serve a cached copy.</a:t>
            </a:r>
          </a:p>
          <a:p>
            <a:pPr marL="285750" indent="-285750">
              <a:buFont typeface="Wingdings" panose="05000000000000000000" pitchFamily="2" charset="2"/>
              <a:buChar char="§"/>
            </a:pPr>
            <a:r>
              <a:rPr lang="en-US" sz="1200" dirty="0">
                <a:latin typeface="Spectral"/>
              </a:rPr>
              <a:t>If the proxy decides to forward the request, it contacts the target website. The website sees only the proxy server’s IP, not the user’s.</a:t>
            </a:r>
          </a:p>
          <a:p>
            <a:pPr marL="285750" indent="-285750">
              <a:buFont typeface="Wingdings" panose="05000000000000000000" pitchFamily="2" charset="2"/>
              <a:buChar char="§"/>
            </a:pPr>
            <a:r>
              <a:rPr lang="en-US" sz="1200" dirty="0">
                <a:latin typeface="Spectral"/>
              </a:rPr>
              <a:t>When the target website responds, the proxy receives the response and relays it to the user.</a:t>
            </a:r>
          </a:p>
          <a:p>
            <a:endParaRPr lang="en-IN" sz="1200" b="1" dirty="0">
              <a:latin typeface="Spectral"/>
            </a:endParaRPr>
          </a:p>
        </p:txBody>
      </p:sp>
      <p:sp>
        <p:nvSpPr>
          <p:cNvPr id="5" name="Title 4">
            <a:extLst>
              <a:ext uri="{FF2B5EF4-FFF2-40B4-BE49-F238E27FC236}">
                <a16:creationId xmlns:a16="http://schemas.microsoft.com/office/drawing/2014/main" id="{89F213E7-4941-8000-CDCB-780BEFF0F93E}"/>
              </a:ext>
            </a:extLst>
          </p:cNvPr>
          <p:cNvSpPr>
            <a:spLocks noGrp="1"/>
          </p:cNvSpPr>
          <p:nvPr>
            <p:ph type="title"/>
          </p:nvPr>
        </p:nvSpPr>
        <p:spPr>
          <a:xfrm>
            <a:off x="536732" y="251085"/>
            <a:ext cx="10202801" cy="913126"/>
          </a:xfrm>
        </p:spPr>
        <p:txBody>
          <a:bodyPr/>
          <a:lstStyle/>
          <a:p>
            <a:r>
              <a:rPr lang="en-US" dirty="0"/>
              <a:t>1. What is a Proxy Server ?</a:t>
            </a:r>
          </a:p>
        </p:txBody>
      </p:sp>
      <p:cxnSp>
        <p:nvCxnSpPr>
          <p:cNvPr id="4" name="Straight Connector 3">
            <a:extLst>
              <a:ext uri="{FF2B5EF4-FFF2-40B4-BE49-F238E27FC236}">
                <a16:creationId xmlns:a16="http://schemas.microsoft.com/office/drawing/2014/main" id="{38147FC7-9FA8-D4A1-FEEC-1348484833C7}"/>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820EB9DB-29B6-E90E-3F00-D37D11E89364}"/>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12" name="Picture 11">
            <a:extLst>
              <a:ext uri="{FF2B5EF4-FFF2-40B4-BE49-F238E27FC236}">
                <a16:creationId xmlns:a16="http://schemas.microsoft.com/office/drawing/2014/main" id="{7DC843D3-9008-358F-E682-F72C522F37FD}"/>
              </a:ext>
            </a:extLst>
          </p:cNvPr>
          <p:cNvPicPr>
            <a:picLocks noChangeAspect="1"/>
          </p:cNvPicPr>
          <p:nvPr/>
        </p:nvPicPr>
        <p:blipFill>
          <a:blip r:embed="rId2"/>
          <a:stretch>
            <a:fillRect/>
          </a:stretch>
        </p:blipFill>
        <p:spPr>
          <a:xfrm>
            <a:off x="6176527" y="1866901"/>
            <a:ext cx="5859151" cy="3906101"/>
          </a:xfrm>
          <a:prstGeom prst="rect">
            <a:avLst/>
          </a:prstGeom>
        </p:spPr>
      </p:pic>
    </p:spTree>
    <p:extLst>
      <p:ext uri="{BB962C8B-B14F-4D97-AF65-F5344CB8AC3E}">
        <p14:creationId xmlns:p14="http://schemas.microsoft.com/office/powerpoint/2010/main" val="3442340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8310CE9-4C93-E4BF-903D-2CA36394298E}"/>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5DA84E1A-B101-805D-EE3D-05798DB532D2}"/>
              </a:ext>
            </a:extLst>
          </p:cNvPr>
          <p:cNvSpPr>
            <a:spLocks noGrp="1"/>
          </p:cNvSpPr>
          <p:nvPr>
            <p:ph type="sldNum" sz="quarter" idx="53"/>
          </p:nvPr>
        </p:nvSpPr>
        <p:spPr/>
        <p:txBody>
          <a:bodyPr/>
          <a:lstStyle/>
          <a:p>
            <a:fld id="{47FEACEE-25B4-4A2D-B147-27296E36371D}" type="slidenum">
              <a:rPr lang="en-US" altLang="zh-CN" smtClean="0"/>
              <a:pPr/>
              <a:t>3</a:t>
            </a:fld>
            <a:endParaRPr lang="en-US" altLang="zh-CN" dirty="0"/>
          </a:p>
        </p:txBody>
      </p:sp>
      <p:sp>
        <p:nvSpPr>
          <p:cNvPr id="20" name="Text Placeholder 19">
            <a:extLst>
              <a:ext uri="{FF2B5EF4-FFF2-40B4-BE49-F238E27FC236}">
                <a16:creationId xmlns:a16="http://schemas.microsoft.com/office/drawing/2014/main" id="{449A57F8-522C-8A80-23AB-BB8C076E58AE}"/>
              </a:ext>
            </a:extLst>
          </p:cNvPr>
          <p:cNvSpPr>
            <a:spLocks noGrp="1"/>
          </p:cNvSpPr>
          <p:nvPr>
            <p:ph type="body" sz="quarter" idx="28"/>
          </p:nvPr>
        </p:nvSpPr>
        <p:spPr>
          <a:xfrm>
            <a:off x="536732" y="1276202"/>
            <a:ext cx="5478741" cy="5330713"/>
          </a:xfrm>
        </p:spPr>
        <p:txBody>
          <a:bodyPr/>
          <a:lstStyle/>
          <a:p>
            <a:r>
              <a:rPr lang="en-US" sz="1400" b="1" dirty="0">
                <a:latin typeface="Spectral"/>
              </a:rPr>
              <a:t>Key Benefits of Proxy Servers:</a:t>
            </a:r>
          </a:p>
          <a:p>
            <a:endParaRPr lang="en-US" sz="1400" b="1" dirty="0">
              <a:latin typeface="Spectral"/>
            </a:endParaRPr>
          </a:p>
          <a:p>
            <a:pPr marL="285750" indent="-285750">
              <a:buFont typeface="Wingdings" panose="05000000000000000000" pitchFamily="2" charset="2"/>
              <a:buChar char="§"/>
            </a:pPr>
            <a:r>
              <a:rPr lang="en-US" sz="1400" b="1" dirty="0">
                <a:latin typeface="Spectral"/>
              </a:rPr>
              <a:t>Privacy and Anonymity:</a:t>
            </a:r>
            <a:r>
              <a:rPr lang="en-US" sz="1400" dirty="0">
                <a:latin typeface="Spectral"/>
              </a:rPr>
              <a:t> Proxy servers hide your IP address by using their own, so the destination server cannot know your real location or identity.</a:t>
            </a:r>
          </a:p>
          <a:p>
            <a:pPr marL="285750" indent="-285750">
              <a:buFont typeface="Wingdings" panose="05000000000000000000" pitchFamily="2" charset="2"/>
              <a:buChar char="§"/>
            </a:pPr>
            <a:r>
              <a:rPr lang="en-US" sz="1400" b="1" dirty="0">
                <a:latin typeface="Spectral"/>
              </a:rPr>
              <a:t>Access Control:</a:t>
            </a:r>
            <a:r>
              <a:rPr lang="en-US" sz="1400" dirty="0">
                <a:latin typeface="Spectral"/>
              </a:rPr>
              <a:t> Organizations use proxies to enforce content restrictions, monitor internet usage.</a:t>
            </a:r>
          </a:p>
          <a:p>
            <a:pPr marL="285750" indent="-285750">
              <a:buFont typeface="Wingdings" panose="05000000000000000000" pitchFamily="2" charset="2"/>
              <a:buChar char="§"/>
            </a:pPr>
            <a:r>
              <a:rPr lang="en-US" sz="1400" b="1" dirty="0">
                <a:latin typeface="Spectral"/>
              </a:rPr>
              <a:t>Security:</a:t>
            </a:r>
            <a:r>
              <a:rPr lang="en-US" sz="1400" dirty="0">
                <a:latin typeface="Spectral"/>
              </a:rPr>
              <a:t> Proxies can filter out malicious content and block suspicious sites, providing an additional layer of security.</a:t>
            </a:r>
          </a:p>
          <a:p>
            <a:pPr marL="285750" indent="-285750">
              <a:buFont typeface="Wingdings" panose="05000000000000000000" pitchFamily="2" charset="2"/>
              <a:buChar char="§"/>
            </a:pPr>
            <a:r>
              <a:rPr lang="en-US" sz="1400" b="1" dirty="0">
                <a:latin typeface="Spectral"/>
              </a:rPr>
              <a:t>Improved Performance:</a:t>
            </a:r>
            <a:r>
              <a:rPr lang="en-US" sz="1400" dirty="0">
                <a:latin typeface="Spectral"/>
              </a:rPr>
              <a:t> Proxies cache frequently accessed content, reducing latency and improving load times for websites.</a:t>
            </a:r>
          </a:p>
          <a:p>
            <a:pPr marL="285750" indent="-285750">
              <a:buFont typeface="Wingdings" panose="05000000000000000000" pitchFamily="2" charset="2"/>
              <a:buChar char="§"/>
            </a:pPr>
            <a:endParaRPr lang="en-US" sz="1400" dirty="0">
              <a:latin typeface="Spectral"/>
            </a:endParaRPr>
          </a:p>
          <a:p>
            <a:r>
              <a:rPr lang="en-US" sz="1400" b="1" dirty="0">
                <a:latin typeface="Spectral"/>
              </a:rPr>
              <a:t>Is a VPN the same as a Proxy?</a:t>
            </a:r>
          </a:p>
          <a:p>
            <a:r>
              <a:rPr lang="en-US" sz="1400" dirty="0">
                <a:latin typeface="Spectral"/>
              </a:rPr>
              <a:t>No. While both hide your IP, a </a:t>
            </a:r>
            <a:r>
              <a:rPr lang="en-US" sz="1400" b="1" dirty="0">
                <a:latin typeface="Spectral"/>
              </a:rPr>
              <a:t>VPN</a:t>
            </a:r>
            <a:r>
              <a:rPr lang="en-US" sz="1400" dirty="0">
                <a:latin typeface="Spectral"/>
              </a:rPr>
              <a:t> encrypts all your internet traffic, making it more secure. A proxy only forwards specific requests without necessarily encrypting them.</a:t>
            </a:r>
          </a:p>
          <a:p>
            <a:endParaRPr lang="en-US" sz="1200" b="1" dirty="0">
              <a:latin typeface="Spectral"/>
            </a:endParaRPr>
          </a:p>
        </p:txBody>
      </p:sp>
      <p:sp>
        <p:nvSpPr>
          <p:cNvPr id="5" name="Title 4">
            <a:extLst>
              <a:ext uri="{FF2B5EF4-FFF2-40B4-BE49-F238E27FC236}">
                <a16:creationId xmlns:a16="http://schemas.microsoft.com/office/drawing/2014/main" id="{53FC1640-A780-AD0D-77F7-2E0ED5EA2903}"/>
              </a:ext>
            </a:extLst>
          </p:cNvPr>
          <p:cNvSpPr>
            <a:spLocks noGrp="1"/>
          </p:cNvSpPr>
          <p:nvPr>
            <p:ph type="title"/>
          </p:nvPr>
        </p:nvSpPr>
        <p:spPr>
          <a:xfrm>
            <a:off x="536732" y="251085"/>
            <a:ext cx="10202801" cy="913126"/>
          </a:xfrm>
        </p:spPr>
        <p:txBody>
          <a:bodyPr/>
          <a:lstStyle/>
          <a:p>
            <a:r>
              <a:rPr lang="en-US" dirty="0"/>
              <a:t>Key Benefits of Proxy Servers</a:t>
            </a:r>
          </a:p>
        </p:txBody>
      </p:sp>
      <p:cxnSp>
        <p:nvCxnSpPr>
          <p:cNvPr id="4" name="Straight Connector 3">
            <a:extLst>
              <a:ext uri="{FF2B5EF4-FFF2-40B4-BE49-F238E27FC236}">
                <a16:creationId xmlns:a16="http://schemas.microsoft.com/office/drawing/2014/main" id="{1ADECA27-2515-23F6-0DAF-FAF92C9DB4B1}"/>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5476DE15-4B02-7816-81DA-6B85B0CE8E81}"/>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9" name="Picture 8">
            <a:extLst>
              <a:ext uri="{FF2B5EF4-FFF2-40B4-BE49-F238E27FC236}">
                <a16:creationId xmlns:a16="http://schemas.microsoft.com/office/drawing/2014/main" id="{581F53E6-0DEF-FA6C-4A0E-41B881EBA66B}"/>
              </a:ext>
            </a:extLst>
          </p:cNvPr>
          <p:cNvPicPr>
            <a:picLocks noChangeAspect="1"/>
          </p:cNvPicPr>
          <p:nvPr/>
        </p:nvPicPr>
        <p:blipFill>
          <a:blip r:embed="rId2"/>
          <a:stretch>
            <a:fillRect/>
          </a:stretch>
        </p:blipFill>
        <p:spPr>
          <a:xfrm>
            <a:off x="6372225" y="1050726"/>
            <a:ext cx="5581650" cy="5581650"/>
          </a:xfrm>
          <a:prstGeom prst="rect">
            <a:avLst/>
          </a:prstGeom>
        </p:spPr>
      </p:pic>
    </p:spTree>
    <p:extLst>
      <p:ext uri="{BB962C8B-B14F-4D97-AF65-F5344CB8AC3E}">
        <p14:creationId xmlns:p14="http://schemas.microsoft.com/office/powerpoint/2010/main" val="797114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0530816-4C2A-3DAC-F04B-F07850BDB89D}"/>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D1BC461C-F968-7913-BC31-353F4A51CCDB}"/>
              </a:ext>
            </a:extLst>
          </p:cNvPr>
          <p:cNvSpPr>
            <a:spLocks noGrp="1"/>
          </p:cNvSpPr>
          <p:nvPr>
            <p:ph type="sldNum" sz="quarter" idx="53"/>
          </p:nvPr>
        </p:nvSpPr>
        <p:spPr/>
        <p:txBody>
          <a:bodyPr/>
          <a:lstStyle/>
          <a:p>
            <a:fld id="{47FEACEE-25B4-4A2D-B147-27296E36371D}" type="slidenum">
              <a:rPr lang="en-US" altLang="zh-CN" smtClean="0"/>
              <a:pPr/>
              <a:t>4</a:t>
            </a:fld>
            <a:endParaRPr lang="en-US" altLang="zh-CN" dirty="0"/>
          </a:p>
        </p:txBody>
      </p:sp>
      <p:sp>
        <p:nvSpPr>
          <p:cNvPr id="20" name="Text Placeholder 19">
            <a:extLst>
              <a:ext uri="{FF2B5EF4-FFF2-40B4-BE49-F238E27FC236}">
                <a16:creationId xmlns:a16="http://schemas.microsoft.com/office/drawing/2014/main" id="{0D4784D7-C1D1-498E-56BE-3D0424799D5E}"/>
              </a:ext>
            </a:extLst>
          </p:cNvPr>
          <p:cNvSpPr>
            <a:spLocks noGrp="1"/>
          </p:cNvSpPr>
          <p:nvPr>
            <p:ph type="body" sz="quarter" idx="28"/>
          </p:nvPr>
        </p:nvSpPr>
        <p:spPr>
          <a:xfrm>
            <a:off x="536732" y="1276202"/>
            <a:ext cx="5478741" cy="5330713"/>
          </a:xfrm>
        </p:spPr>
        <p:txBody>
          <a:bodyPr/>
          <a:lstStyle/>
          <a:p>
            <a:r>
              <a:rPr lang="en-IN" sz="2000" b="1" dirty="0">
                <a:latin typeface="Spectral"/>
              </a:rPr>
              <a:t>1. Bypassing Geographic Restrictions</a:t>
            </a:r>
          </a:p>
          <a:p>
            <a:r>
              <a:rPr lang="en-US" sz="1200" dirty="0">
                <a:latin typeface="Spectral"/>
              </a:rPr>
              <a:t>One of the most common uses of proxy servers is </a:t>
            </a:r>
            <a:r>
              <a:rPr lang="en-US" sz="1200" b="1" dirty="0">
                <a:latin typeface="Spectral"/>
              </a:rPr>
              <a:t>bypassing geographic restrictions</a:t>
            </a:r>
            <a:r>
              <a:rPr lang="en-US" sz="1200" dirty="0">
                <a:latin typeface="Spectral"/>
              </a:rPr>
              <a:t> on websites and content.</a:t>
            </a:r>
          </a:p>
          <a:p>
            <a:r>
              <a:rPr lang="en-US" sz="1200" dirty="0">
                <a:latin typeface="Spectral"/>
              </a:rPr>
              <a:t>Streaming services, for instance, often offer different content based on a user’s location. With a proxy server based in the target region, you can access that region’s content library as if you were a local user.</a:t>
            </a:r>
          </a:p>
          <a:p>
            <a:r>
              <a:rPr lang="en-US" sz="1200" b="1" dirty="0">
                <a:latin typeface="Spectral"/>
              </a:rPr>
              <a:t>Example: </a:t>
            </a:r>
            <a:r>
              <a:rPr lang="en-US" sz="1200" dirty="0">
                <a:latin typeface="Spectral"/>
              </a:rPr>
              <a:t>Suppose you’re in India and want to access the US library of a streaming platform (</a:t>
            </a:r>
            <a:r>
              <a:rPr lang="en-US" sz="1200" dirty="0" err="1">
                <a:latin typeface="Spectral"/>
              </a:rPr>
              <a:t>eg.</a:t>
            </a:r>
            <a:r>
              <a:rPr lang="en-US" sz="1200" dirty="0">
                <a:latin typeface="Spectral"/>
              </a:rPr>
              <a:t>. Netflix). By connecting to a proxy server located in the US, your request to the streaming platform will appear to be coming from the US, allowing access to its content as if you were a US-based viewer.</a:t>
            </a:r>
          </a:p>
          <a:p>
            <a:endParaRPr lang="en-US" sz="100" dirty="0">
              <a:latin typeface="Spectral"/>
            </a:endParaRPr>
          </a:p>
          <a:p>
            <a:r>
              <a:rPr lang="en-US" sz="2000" b="1" dirty="0">
                <a:latin typeface="Spectral"/>
              </a:rPr>
              <a:t>2. Speed and Performance Optimization (Caching)</a:t>
            </a:r>
          </a:p>
          <a:p>
            <a:r>
              <a:rPr lang="en-US" sz="1200" dirty="0">
                <a:latin typeface="Spectral"/>
              </a:rPr>
              <a:t>Proxies can store cached versions of frequently accessed content, enabling faster load times and reducing bandwidth usage.</a:t>
            </a:r>
          </a:p>
          <a:p>
            <a:pPr lvl="0" eaLnBrk="0" fontAlgn="base" hangingPunct="0">
              <a:spcBef>
                <a:spcPct val="0"/>
              </a:spcBef>
              <a:spcAft>
                <a:spcPct val="0"/>
              </a:spcAft>
            </a:pPr>
            <a:r>
              <a:rPr lang="en-US" altLang="en-US" sz="1200" dirty="0">
                <a:solidFill>
                  <a:srgbClr val="363737"/>
                </a:solidFill>
                <a:latin typeface="Spectral"/>
              </a:rPr>
              <a:t>When a user requests cached content, the proxy server serves the stored copy rather than fetching it from the destination server, which reduces latency.</a:t>
            </a:r>
            <a:endParaRPr lang="en-US" altLang="en-US" sz="1200" dirty="0">
              <a:solidFill>
                <a:schemeClr val="tx1"/>
              </a:solidFill>
              <a:latin typeface="Spectral"/>
            </a:endParaRPr>
          </a:p>
          <a:p>
            <a:pPr lvl="0" eaLnBrk="0" fontAlgn="base" hangingPunct="0">
              <a:spcBef>
                <a:spcPct val="0"/>
              </a:spcBef>
              <a:spcAft>
                <a:spcPct val="0"/>
              </a:spcAft>
            </a:pPr>
            <a:r>
              <a:rPr lang="en-US" altLang="en-US" sz="1200" dirty="0">
                <a:solidFill>
                  <a:srgbClr val="363737"/>
                </a:solidFill>
                <a:latin typeface="Spectral"/>
              </a:rPr>
              <a:t>To avoid stale content, it uses a Time-To-Live (TTL) value, automatically expiring cached data after the configured time</a:t>
            </a:r>
          </a:p>
          <a:p>
            <a:pPr lvl="0" eaLnBrk="0" fontAlgn="base" hangingPunct="0">
              <a:spcBef>
                <a:spcPct val="0"/>
              </a:spcBef>
              <a:spcAft>
                <a:spcPct val="0"/>
              </a:spcAft>
            </a:pPr>
            <a:endParaRPr lang="en-US" altLang="en-US" sz="1200" dirty="0">
              <a:solidFill>
                <a:schemeClr val="tx1"/>
              </a:solidFill>
              <a:latin typeface="Spectral"/>
            </a:endParaRPr>
          </a:p>
          <a:p>
            <a:pPr lvl="0" eaLnBrk="0" fontAlgn="base" hangingPunct="0">
              <a:spcBef>
                <a:spcPct val="0"/>
              </a:spcBef>
              <a:spcAft>
                <a:spcPct val="0"/>
              </a:spcAft>
            </a:pPr>
            <a:r>
              <a:rPr lang="en-US" altLang="en-US" sz="1200" b="1" dirty="0">
                <a:solidFill>
                  <a:srgbClr val="363737"/>
                </a:solidFill>
                <a:latin typeface="Spectral"/>
              </a:rPr>
              <a:t>Example: </a:t>
            </a:r>
            <a:r>
              <a:rPr lang="en-US" altLang="en-US" sz="1200" dirty="0">
                <a:solidFill>
                  <a:srgbClr val="363737"/>
                </a:solidFill>
                <a:latin typeface="Spectral"/>
              </a:rPr>
              <a:t>An organization with hundreds of employees frequently accessing the same online resources can deploy a caching proxy. This proxy caches common websites in it’s database, so subsequent requests are served quickly from the proxy’s storage, saving time and bandwidth.</a:t>
            </a:r>
            <a:endParaRPr lang="en-US" altLang="en-US" sz="1200" dirty="0">
              <a:solidFill>
                <a:schemeClr val="tx1"/>
              </a:solidFill>
              <a:latin typeface="Spectral"/>
            </a:endParaRPr>
          </a:p>
          <a:p>
            <a:endParaRPr lang="en-US" sz="1200" dirty="0">
              <a:latin typeface="Spectral"/>
            </a:endParaRPr>
          </a:p>
          <a:p>
            <a:endParaRPr lang="en-IN" sz="1200" b="1" dirty="0">
              <a:latin typeface="Spectral"/>
            </a:endParaRPr>
          </a:p>
        </p:txBody>
      </p:sp>
      <p:sp>
        <p:nvSpPr>
          <p:cNvPr id="5" name="Title 4">
            <a:extLst>
              <a:ext uri="{FF2B5EF4-FFF2-40B4-BE49-F238E27FC236}">
                <a16:creationId xmlns:a16="http://schemas.microsoft.com/office/drawing/2014/main" id="{34C54B77-9839-F338-46B7-27BE9FD4460E}"/>
              </a:ext>
            </a:extLst>
          </p:cNvPr>
          <p:cNvSpPr>
            <a:spLocks noGrp="1"/>
          </p:cNvSpPr>
          <p:nvPr>
            <p:ph type="title"/>
          </p:nvPr>
        </p:nvSpPr>
        <p:spPr>
          <a:xfrm>
            <a:off x="536732" y="251085"/>
            <a:ext cx="10202801" cy="913126"/>
          </a:xfrm>
        </p:spPr>
        <p:txBody>
          <a:bodyPr/>
          <a:lstStyle/>
          <a:p>
            <a:r>
              <a:rPr lang="en-US" dirty="0"/>
              <a:t>Real-World Applications of Proxy Servers</a:t>
            </a:r>
          </a:p>
        </p:txBody>
      </p:sp>
      <p:cxnSp>
        <p:nvCxnSpPr>
          <p:cNvPr id="4" name="Straight Connector 3">
            <a:extLst>
              <a:ext uri="{FF2B5EF4-FFF2-40B4-BE49-F238E27FC236}">
                <a16:creationId xmlns:a16="http://schemas.microsoft.com/office/drawing/2014/main" id="{28A385FE-C2A1-FE02-D51B-A276235BF4DA}"/>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14D6AEA8-74A1-60B8-4153-6A1753ED2E7F}"/>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10" name="Picture 9">
            <a:extLst>
              <a:ext uri="{FF2B5EF4-FFF2-40B4-BE49-F238E27FC236}">
                <a16:creationId xmlns:a16="http://schemas.microsoft.com/office/drawing/2014/main" id="{1316715A-A50A-1D71-8BFE-4751F612AC4C}"/>
              </a:ext>
            </a:extLst>
          </p:cNvPr>
          <p:cNvPicPr>
            <a:picLocks noChangeAspect="1"/>
          </p:cNvPicPr>
          <p:nvPr/>
        </p:nvPicPr>
        <p:blipFill>
          <a:blip r:embed="rId2"/>
          <a:stretch>
            <a:fillRect/>
          </a:stretch>
        </p:blipFill>
        <p:spPr>
          <a:xfrm>
            <a:off x="7025526" y="1164211"/>
            <a:ext cx="4286250" cy="2857500"/>
          </a:xfrm>
          <a:prstGeom prst="rect">
            <a:avLst/>
          </a:prstGeom>
        </p:spPr>
      </p:pic>
      <p:pic>
        <p:nvPicPr>
          <p:cNvPr id="12" name="Picture 11">
            <a:extLst>
              <a:ext uri="{FF2B5EF4-FFF2-40B4-BE49-F238E27FC236}">
                <a16:creationId xmlns:a16="http://schemas.microsoft.com/office/drawing/2014/main" id="{5C9E1CDF-D2E0-9EB2-66EC-1A8CBDB71F01}"/>
              </a:ext>
            </a:extLst>
          </p:cNvPr>
          <p:cNvPicPr>
            <a:picLocks noChangeAspect="1"/>
          </p:cNvPicPr>
          <p:nvPr/>
        </p:nvPicPr>
        <p:blipFill>
          <a:blip r:embed="rId3"/>
          <a:stretch>
            <a:fillRect/>
          </a:stretch>
        </p:blipFill>
        <p:spPr>
          <a:xfrm>
            <a:off x="7025526" y="4021711"/>
            <a:ext cx="3952316" cy="2634877"/>
          </a:xfrm>
          <a:prstGeom prst="rect">
            <a:avLst/>
          </a:prstGeom>
        </p:spPr>
      </p:pic>
    </p:spTree>
    <p:extLst>
      <p:ext uri="{BB962C8B-B14F-4D97-AF65-F5344CB8AC3E}">
        <p14:creationId xmlns:p14="http://schemas.microsoft.com/office/powerpoint/2010/main" val="40705003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4A52A1A-DC99-6ABE-301D-DDCFD2113E7B}"/>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41A2CADA-1673-8569-8AF4-511B1C89009B}"/>
              </a:ext>
            </a:extLst>
          </p:cNvPr>
          <p:cNvSpPr>
            <a:spLocks noGrp="1"/>
          </p:cNvSpPr>
          <p:nvPr>
            <p:ph type="sldNum" sz="quarter" idx="53"/>
          </p:nvPr>
        </p:nvSpPr>
        <p:spPr/>
        <p:txBody>
          <a:bodyPr/>
          <a:lstStyle/>
          <a:p>
            <a:fld id="{47FEACEE-25B4-4A2D-B147-27296E36371D}" type="slidenum">
              <a:rPr lang="en-US" altLang="zh-CN" smtClean="0"/>
              <a:pPr/>
              <a:t>5</a:t>
            </a:fld>
            <a:endParaRPr lang="en-US" altLang="zh-CN" dirty="0"/>
          </a:p>
        </p:txBody>
      </p:sp>
      <p:sp>
        <p:nvSpPr>
          <p:cNvPr id="20" name="Text Placeholder 19">
            <a:extLst>
              <a:ext uri="{FF2B5EF4-FFF2-40B4-BE49-F238E27FC236}">
                <a16:creationId xmlns:a16="http://schemas.microsoft.com/office/drawing/2014/main" id="{D8691DA1-384E-88AA-4A1A-D2C41B9F5B9A}"/>
              </a:ext>
            </a:extLst>
          </p:cNvPr>
          <p:cNvSpPr>
            <a:spLocks noGrp="1"/>
          </p:cNvSpPr>
          <p:nvPr>
            <p:ph type="body" sz="quarter" idx="28"/>
          </p:nvPr>
        </p:nvSpPr>
        <p:spPr>
          <a:xfrm>
            <a:off x="536732" y="1164211"/>
            <a:ext cx="5559266" cy="5330713"/>
          </a:xfrm>
        </p:spPr>
        <p:txBody>
          <a:bodyPr/>
          <a:lstStyle/>
          <a:p>
            <a:r>
              <a:rPr lang="en-US" sz="1200" dirty="0">
                <a:latin typeface="Spectral"/>
              </a:rPr>
              <a:t>A </a:t>
            </a:r>
            <a:r>
              <a:rPr lang="en-US" sz="1200" b="1" dirty="0">
                <a:latin typeface="Spectral"/>
              </a:rPr>
              <a:t>reverse proxy</a:t>
            </a:r>
            <a:r>
              <a:rPr lang="en-US" sz="1200" dirty="0">
                <a:latin typeface="Spectral"/>
              </a:rPr>
              <a:t> is the </a:t>
            </a:r>
            <a:r>
              <a:rPr lang="en-US" sz="1200" b="1" dirty="0">
                <a:latin typeface="Spectral"/>
              </a:rPr>
              <a:t>reverse</a:t>
            </a:r>
            <a:r>
              <a:rPr lang="en-US" sz="1200" dirty="0">
                <a:latin typeface="Spectral"/>
              </a:rPr>
              <a:t> of a forward proxy. It regulates traffic coming into a network.</a:t>
            </a:r>
          </a:p>
          <a:p>
            <a:r>
              <a:rPr lang="en-US" sz="1200" dirty="0">
                <a:latin typeface="Spectral"/>
              </a:rPr>
              <a:t>It sits in front of servers, intercepts client requests and forwards them to backend servers based on predefined rules.</a:t>
            </a:r>
          </a:p>
          <a:p>
            <a:r>
              <a:rPr lang="en-US" sz="1200" dirty="0">
                <a:latin typeface="Spectral"/>
              </a:rPr>
              <a:t>Think of a reverse proxy as a </a:t>
            </a:r>
            <a:r>
              <a:rPr lang="en-US" sz="1200" b="1" dirty="0">
                <a:latin typeface="Spectral"/>
              </a:rPr>
              <a:t>gatekeeper</a:t>
            </a:r>
            <a:r>
              <a:rPr lang="en-US" sz="1200" dirty="0">
                <a:latin typeface="Spectral"/>
              </a:rPr>
              <a:t>. Instead of hiding clients from the server, it hides servers from clients. Allowing direct access to servers can pose </a:t>
            </a:r>
            <a:r>
              <a:rPr lang="en-US" sz="1200" b="1" dirty="0">
                <a:latin typeface="Spectral"/>
              </a:rPr>
              <a:t>security risks</a:t>
            </a:r>
            <a:r>
              <a:rPr lang="en-US" sz="1200" dirty="0">
                <a:latin typeface="Spectral"/>
              </a:rPr>
              <a:t>, exposing them to threats like </a:t>
            </a:r>
            <a:r>
              <a:rPr lang="en-US" sz="1200" b="1" dirty="0">
                <a:latin typeface="Spectral"/>
              </a:rPr>
              <a:t>hackers</a:t>
            </a:r>
            <a:r>
              <a:rPr lang="en-US" sz="1200" dirty="0">
                <a:latin typeface="Spectral"/>
              </a:rPr>
              <a:t> and </a:t>
            </a:r>
            <a:r>
              <a:rPr lang="en-US" sz="1200" b="1" dirty="0">
                <a:latin typeface="Spectral"/>
              </a:rPr>
              <a:t>DDoS attacks</a:t>
            </a:r>
            <a:r>
              <a:rPr lang="en-US" sz="1200" dirty="0">
                <a:latin typeface="Spectral"/>
              </a:rPr>
              <a:t>.</a:t>
            </a:r>
          </a:p>
          <a:p>
            <a:r>
              <a:rPr lang="en-US" sz="1200" dirty="0">
                <a:latin typeface="Spectral"/>
              </a:rPr>
              <a:t>A reverse proxy mitigates these risks by creating a single, controlled point of entry that filters and regulates incoming traffic all while keeping server IP addresses hidden.</a:t>
            </a:r>
          </a:p>
          <a:p>
            <a:r>
              <a:rPr lang="en-US" sz="1200" dirty="0">
                <a:latin typeface="Spectral"/>
              </a:rPr>
              <a:t>With a reverse proxy in place, clients no longer interact directly with the servers. They only communicate with the reverse proxy.</a:t>
            </a:r>
          </a:p>
          <a:p>
            <a:r>
              <a:rPr lang="en-US" sz="1200" dirty="0">
                <a:latin typeface="Spectral"/>
              </a:rPr>
              <a:t>Let’s walk through a simplified example of how a proxy server handles a request:</a:t>
            </a:r>
          </a:p>
          <a:p>
            <a:pPr marL="285750" indent="-285750">
              <a:buFont typeface="Wingdings" panose="05000000000000000000" pitchFamily="2" charset="2"/>
              <a:buChar char="§"/>
            </a:pPr>
            <a:r>
              <a:rPr lang="en-US" sz="1200" dirty="0">
                <a:latin typeface="Spectral"/>
              </a:rPr>
              <a:t>A user types a website URL into their browser, which sends a request to the server.</a:t>
            </a:r>
          </a:p>
          <a:p>
            <a:pPr marL="285750" indent="-285750">
              <a:buFont typeface="Wingdings" panose="05000000000000000000" pitchFamily="2" charset="2"/>
              <a:buChar char="§"/>
            </a:pPr>
            <a:r>
              <a:rPr lang="en-US" sz="1200" dirty="0">
                <a:latin typeface="Spectral"/>
              </a:rPr>
              <a:t>The reverse proxy server receives the request before it reaches the backend servers.</a:t>
            </a:r>
          </a:p>
          <a:p>
            <a:pPr marL="285750" indent="-285750">
              <a:buFont typeface="Wingdings" panose="05000000000000000000" pitchFamily="2" charset="2"/>
              <a:buChar char="§"/>
            </a:pPr>
            <a:r>
              <a:rPr lang="en-US" sz="1200" dirty="0">
                <a:latin typeface="Spectral"/>
              </a:rPr>
              <a:t>Based on predefined rules (like load balancing or server availability), the reverse proxy forwards the request to the appropriate backend server.</a:t>
            </a:r>
          </a:p>
          <a:p>
            <a:pPr marL="285750" indent="-285750">
              <a:buFont typeface="Wingdings" panose="05000000000000000000" pitchFamily="2" charset="2"/>
              <a:buChar char="§"/>
            </a:pPr>
            <a:r>
              <a:rPr lang="en-US" sz="1200" dirty="0">
                <a:latin typeface="Spectral"/>
              </a:rPr>
              <a:t>The backend server processes the request and sends a response back to the reverse proxy.</a:t>
            </a:r>
          </a:p>
          <a:p>
            <a:pPr marL="285750" indent="-285750">
              <a:buFont typeface="Wingdings" panose="05000000000000000000" pitchFamily="2" charset="2"/>
              <a:buChar char="§"/>
            </a:pPr>
            <a:r>
              <a:rPr lang="en-US" sz="1200" dirty="0">
                <a:latin typeface="Spectral"/>
              </a:rPr>
              <a:t>The reverse proxy relays the response to the client, with the client never directly interacting with the backend servers.</a:t>
            </a:r>
          </a:p>
          <a:p>
            <a:endParaRPr lang="en-US" sz="1200" dirty="0">
              <a:latin typeface="Spectral"/>
            </a:endParaRPr>
          </a:p>
        </p:txBody>
      </p:sp>
      <p:sp>
        <p:nvSpPr>
          <p:cNvPr id="5" name="Title 4">
            <a:extLst>
              <a:ext uri="{FF2B5EF4-FFF2-40B4-BE49-F238E27FC236}">
                <a16:creationId xmlns:a16="http://schemas.microsoft.com/office/drawing/2014/main" id="{F1EE7AB8-09C0-5017-F981-0F3698BD72A8}"/>
              </a:ext>
            </a:extLst>
          </p:cNvPr>
          <p:cNvSpPr>
            <a:spLocks noGrp="1"/>
          </p:cNvSpPr>
          <p:nvPr>
            <p:ph type="title"/>
          </p:nvPr>
        </p:nvSpPr>
        <p:spPr>
          <a:xfrm>
            <a:off x="536732" y="251085"/>
            <a:ext cx="10202801" cy="913126"/>
          </a:xfrm>
        </p:spPr>
        <p:txBody>
          <a:bodyPr/>
          <a:lstStyle/>
          <a:p>
            <a:r>
              <a:rPr lang="en-US" dirty="0"/>
              <a:t>2. What is a Reverse Proxy ?</a:t>
            </a:r>
          </a:p>
        </p:txBody>
      </p:sp>
      <p:cxnSp>
        <p:nvCxnSpPr>
          <p:cNvPr id="4" name="Straight Connector 3">
            <a:extLst>
              <a:ext uri="{FF2B5EF4-FFF2-40B4-BE49-F238E27FC236}">
                <a16:creationId xmlns:a16="http://schemas.microsoft.com/office/drawing/2014/main" id="{8DD63737-CFC3-2670-3E86-B110FFA489D1}"/>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F0F9123B-EF71-3D75-DF2C-858F4098C1BB}"/>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3" name="Picture 2">
            <a:extLst>
              <a:ext uri="{FF2B5EF4-FFF2-40B4-BE49-F238E27FC236}">
                <a16:creationId xmlns:a16="http://schemas.microsoft.com/office/drawing/2014/main" id="{B0BE972C-C5F5-DF88-6826-6AA5151B5300}"/>
              </a:ext>
            </a:extLst>
          </p:cNvPr>
          <p:cNvPicPr>
            <a:picLocks noChangeAspect="1"/>
          </p:cNvPicPr>
          <p:nvPr/>
        </p:nvPicPr>
        <p:blipFill>
          <a:blip r:embed="rId2"/>
          <a:srcRect l="1291" r="5085"/>
          <a:stretch>
            <a:fillRect/>
          </a:stretch>
        </p:blipFill>
        <p:spPr>
          <a:xfrm>
            <a:off x="6185500" y="1708377"/>
            <a:ext cx="5991478" cy="4266347"/>
          </a:xfrm>
          <a:prstGeom prst="rect">
            <a:avLst/>
          </a:prstGeom>
        </p:spPr>
      </p:pic>
    </p:spTree>
    <p:extLst>
      <p:ext uri="{BB962C8B-B14F-4D97-AF65-F5344CB8AC3E}">
        <p14:creationId xmlns:p14="http://schemas.microsoft.com/office/powerpoint/2010/main" val="7899726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1131A02-B5D5-B48C-E59C-27B893444E06}"/>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EE2107E-5F0B-7ACD-D567-CDC329A50391}"/>
              </a:ext>
            </a:extLst>
          </p:cNvPr>
          <p:cNvSpPr>
            <a:spLocks noGrp="1"/>
          </p:cNvSpPr>
          <p:nvPr>
            <p:ph type="sldNum" sz="quarter" idx="53"/>
          </p:nvPr>
        </p:nvSpPr>
        <p:spPr/>
        <p:txBody>
          <a:bodyPr/>
          <a:lstStyle/>
          <a:p>
            <a:fld id="{47FEACEE-25B4-4A2D-B147-27296E36371D}" type="slidenum">
              <a:rPr lang="en-US" altLang="zh-CN" smtClean="0"/>
              <a:pPr/>
              <a:t>6</a:t>
            </a:fld>
            <a:endParaRPr lang="en-US" altLang="zh-CN" dirty="0"/>
          </a:p>
        </p:txBody>
      </p:sp>
      <p:sp>
        <p:nvSpPr>
          <p:cNvPr id="20" name="Text Placeholder 19">
            <a:extLst>
              <a:ext uri="{FF2B5EF4-FFF2-40B4-BE49-F238E27FC236}">
                <a16:creationId xmlns:a16="http://schemas.microsoft.com/office/drawing/2014/main" id="{E41274EE-80D3-639A-CA85-0350F77C523B}"/>
              </a:ext>
            </a:extLst>
          </p:cNvPr>
          <p:cNvSpPr>
            <a:spLocks noGrp="1"/>
          </p:cNvSpPr>
          <p:nvPr>
            <p:ph type="body" sz="quarter" idx="28"/>
          </p:nvPr>
        </p:nvSpPr>
        <p:spPr>
          <a:xfrm>
            <a:off x="536732" y="1164211"/>
            <a:ext cx="5559266" cy="5330713"/>
          </a:xfrm>
        </p:spPr>
        <p:txBody>
          <a:bodyPr/>
          <a:lstStyle/>
          <a:p>
            <a:pPr marL="285750" indent="-285750">
              <a:buFont typeface="Wingdings" panose="05000000000000000000" pitchFamily="2" charset="2"/>
              <a:buChar char="§"/>
            </a:pPr>
            <a:r>
              <a:rPr lang="en-US" sz="1200" b="1" dirty="0">
                <a:latin typeface="Spectral"/>
              </a:rPr>
              <a:t>Enhanced Security:</a:t>
            </a:r>
            <a:r>
              <a:rPr lang="en-US" sz="1200" dirty="0">
                <a:latin typeface="Spectral"/>
              </a:rPr>
              <a:t> By acting as a protective layer, a reverse proxy hides backend servers from clients, reducing the risk of attacks directly targeting backend infrastructure.</a:t>
            </a:r>
          </a:p>
          <a:p>
            <a:pPr marL="285750" indent="-285750">
              <a:buFont typeface="Wingdings" panose="05000000000000000000" pitchFamily="2" charset="2"/>
              <a:buChar char="§"/>
            </a:pPr>
            <a:r>
              <a:rPr lang="en-US" sz="1200" b="1" dirty="0">
                <a:latin typeface="Spectral"/>
              </a:rPr>
              <a:t>Load Balancing:</a:t>
            </a:r>
            <a:r>
              <a:rPr lang="en-US" sz="1200" dirty="0">
                <a:latin typeface="Spectral"/>
              </a:rPr>
              <a:t> A reverse proxy can distribute incoming requests evenly across multiple backend servers, improving system reliability and preventing server overload.</a:t>
            </a:r>
          </a:p>
          <a:p>
            <a:pPr marL="285750" indent="-285750">
              <a:buFont typeface="Wingdings" panose="05000000000000000000" pitchFamily="2" charset="2"/>
              <a:buChar char="§"/>
            </a:pPr>
            <a:r>
              <a:rPr lang="en-US" sz="1200" b="1" dirty="0">
                <a:latin typeface="Spectral"/>
              </a:rPr>
              <a:t>Caching Static Content:</a:t>
            </a:r>
            <a:r>
              <a:rPr lang="en-US" sz="1200" dirty="0">
                <a:latin typeface="Spectral"/>
              </a:rPr>
              <a:t> Reverse proxies can cache static assets like images, CSS, and JavaScript, reducing the need to fetch these files from the backend repeatedly.</a:t>
            </a:r>
          </a:p>
          <a:p>
            <a:pPr marL="285750" indent="-285750">
              <a:buFont typeface="Wingdings" panose="05000000000000000000" pitchFamily="2" charset="2"/>
              <a:buChar char="§"/>
            </a:pPr>
            <a:r>
              <a:rPr lang="en-US" sz="1200" b="1" dirty="0">
                <a:latin typeface="Spectral"/>
              </a:rPr>
              <a:t>SSL Termination:</a:t>
            </a:r>
            <a:r>
              <a:rPr lang="en-US" sz="1200" dirty="0">
                <a:latin typeface="Spectral"/>
              </a:rPr>
              <a:t> Reverse proxies can handle SSL encryption, offloading this work from backend servers.</a:t>
            </a:r>
          </a:p>
          <a:p>
            <a:pPr marL="285750" indent="-285750">
              <a:buFont typeface="Wingdings" panose="05000000000000000000" pitchFamily="2" charset="2"/>
              <a:buChar char="§"/>
            </a:pPr>
            <a:r>
              <a:rPr lang="en-US" sz="1200" b="1" dirty="0">
                <a:latin typeface="Spectral"/>
              </a:rPr>
              <a:t>Web Application Firewall (WAF):</a:t>
            </a:r>
            <a:r>
              <a:rPr lang="en-US" sz="1200" dirty="0">
                <a:latin typeface="Spectral"/>
              </a:rPr>
              <a:t> Reverse proxies can inspect incoming requests, acting as a firewall to detect and block malicious traffic.</a:t>
            </a:r>
          </a:p>
          <a:p>
            <a:endParaRPr lang="en-US" sz="100" dirty="0">
              <a:latin typeface="Spectral"/>
            </a:endParaRPr>
          </a:p>
          <a:p>
            <a:r>
              <a:rPr lang="en-US" sz="2000" b="1" dirty="0">
                <a:latin typeface="Spectral"/>
              </a:rPr>
              <a:t>Real-World Example of a Reverse Proxy</a:t>
            </a:r>
          </a:p>
          <a:p>
            <a:r>
              <a:rPr lang="en-US" sz="1200" b="1" dirty="0">
                <a:latin typeface="Spectral"/>
              </a:rPr>
              <a:t>Cloudflare’s</a:t>
            </a:r>
            <a:r>
              <a:rPr lang="en-US" sz="1200" dirty="0">
                <a:latin typeface="Spectral"/>
              </a:rPr>
              <a:t> reverse proxy is widely used by global websites and applications to boost speed, security, and reliability.</a:t>
            </a:r>
          </a:p>
          <a:p>
            <a:r>
              <a:rPr lang="en-US" sz="1200" dirty="0">
                <a:latin typeface="Spectral"/>
              </a:rPr>
              <a:t>It’s </a:t>
            </a:r>
            <a:r>
              <a:rPr lang="en-US" sz="1200" b="1" dirty="0">
                <a:latin typeface="Spectral"/>
              </a:rPr>
              <a:t>Web Application Firewall (WAF)</a:t>
            </a:r>
            <a:r>
              <a:rPr lang="en-US" sz="1200" dirty="0">
                <a:latin typeface="Spectral"/>
              </a:rPr>
              <a:t> and </a:t>
            </a:r>
            <a:r>
              <a:rPr lang="en-US" sz="1200" b="1" dirty="0">
                <a:latin typeface="Spectral"/>
              </a:rPr>
              <a:t>DDoS protection</a:t>
            </a:r>
            <a:r>
              <a:rPr lang="en-US" sz="1200" dirty="0">
                <a:latin typeface="Spectral"/>
              </a:rPr>
              <a:t> blocks malicious traffic before it reaches the site’s servers, safeguarding against attacks and improving uptime.</a:t>
            </a:r>
          </a:p>
          <a:p>
            <a:r>
              <a:rPr lang="en-US" sz="1200" dirty="0">
                <a:latin typeface="Spectral"/>
              </a:rPr>
              <a:t>Cloudflare’s global content caching caches static and dynamic content at over 200 data centers around the world, storing frequently accessed files (like images, CSS, and JavaScript) closer to users. This significantly reduces load times and latency, as requests don’t always need to travel to the origin server.</a:t>
            </a:r>
          </a:p>
          <a:p>
            <a:endParaRPr lang="en-US" dirty="0"/>
          </a:p>
        </p:txBody>
      </p:sp>
      <p:sp>
        <p:nvSpPr>
          <p:cNvPr id="5" name="Title 4">
            <a:extLst>
              <a:ext uri="{FF2B5EF4-FFF2-40B4-BE49-F238E27FC236}">
                <a16:creationId xmlns:a16="http://schemas.microsoft.com/office/drawing/2014/main" id="{87E6F65D-C4B8-97B3-EB01-E47EC0584F0F}"/>
              </a:ext>
            </a:extLst>
          </p:cNvPr>
          <p:cNvSpPr>
            <a:spLocks noGrp="1"/>
          </p:cNvSpPr>
          <p:nvPr>
            <p:ph type="title"/>
          </p:nvPr>
        </p:nvSpPr>
        <p:spPr>
          <a:xfrm>
            <a:off x="536732" y="251085"/>
            <a:ext cx="10202801" cy="913126"/>
          </a:xfrm>
        </p:spPr>
        <p:txBody>
          <a:bodyPr/>
          <a:lstStyle/>
          <a:p>
            <a:r>
              <a:rPr lang="en-US" dirty="0"/>
              <a:t>Key Benefits of Reverse Proxy</a:t>
            </a:r>
          </a:p>
        </p:txBody>
      </p:sp>
      <p:cxnSp>
        <p:nvCxnSpPr>
          <p:cNvPr id="4" name="Straight Connector 3">
            <a:extLst>
              <a:ext uri="{FF2B5EF4-FFF2-40B4-BE49-F238E27FC236}">
                <a16:creationId xmlns:a16="http://schemas.microsoft.com/office/drawing/2014/main" id="{C166A6DC-A746-80CE-D428-A3D28C90BC24}"/>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7F2F834F-1AEA-A44D-F20C-B63D561CD780}"/>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9" name="Picture 8">
            <a:extLst>
              <a:ext uri="{FF2B5EF4-FFF2-40B4-BE49-F238E27FC236}">
                <a16:creationId xmlns:a16="http://schemas.microsoft.com/office/drawing/2014/main" id="{703BCA5E-242A-D88C-9B89-009BBB05A1BB}"/>
              </a:ext>
            </a:extLst>
          </p:cNvPr>
          <p:cNvPicPr>
            <a:picLocks noChangeAspect="1"/>
          </p:cNvPicPr>
          <p:nvPr/>
        </p:nvPicPr>
        <p:blipFill>
          <a:blip r:embed="rId2"/>
          <a:stretch>
            <a:fillRect/>
          </a:stretch>
        </p:blipFill>
        <p:spPr>
          <a:xfrm>
            <a:off x="6482589" y="1047748"/>
            <a:ext cx="5170172" cy="5170172"/>
          </a:xfrm>
          <a:prstGeom prst="rect">
            <a:avLst/>
          </a:prstGeom>
        </p:spPr>
      </p:pic>
    </p:spTree>
    <p:extLst>
      <p:ext uri="{BB962C8B-B14F-4D97-AF65-F5344CB8AC3E}">
        <p14:creationId xmlns:p14="http://schemas.microsoft.com/office/powerpoint/2010/main" val="29170904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5AF20B6-6270-F2C9-929E-A05D1E399824}"/>
            </a:ext>
          </a:extLst>
        </p:cNvPr>
        <p:cNvGrpSpPr/>
        <p:nvPr/>
      </p:nvGrpSpPr>
      <p:grpSpPr>
        <a:xfrm>
          <a:off x="0" y="0"/>
          <a:ext cx="0" cy="0"/>
          <a:chOff x="0" y="0"/>
          <a:chExt cx="0" cy="0"/>
        </a:xfrm>
      </p:grpSpPr>
      <p:grpSp>
        <p:nvGrpSpPr>
          <p:cNvPr id="5" name="Group 4">
            <a:extLst>
              <a:ext uri="{FF2B5EF4-FFF2-40B4-BE49-F238E27FC236}">
                <a16:creationId xmlns:a16="http://schemas.microsoft.com/office/drawing/2014/main" id="{354E6FF0-7719-D84C-1032-1170275FCD94}"/>
              </a:ext>
            </a:extLst>
          </p:cNvPr>
          <p:cNvGrpSpPr/>
          <p:nvPr/>
        </p:nvGrpSpPr>
        <p:grpSpPr>
          <a:xfrm>
            <a:off x="0" y="0"/>
            <a:ext cx="12192000" cy="6666345"/>
            <a:chOff x="0" y="0"/>
            <a:chExt cx="12192000" cy="6666345"/>
          </a:xfrm>
        </p:grpSpPr>
        <p:pic>
          <p:nvPicPr>
            <p:cNvPr id="4" name="Picture 3">
              <a:extLst>
                <a:ext uri="{FF2B5EF4-FFF2-40B4-BE49-F238E27FC236}">
                  <a16:creationId xmlns:a16="http://schemas.microsoft.com/office/drawing/2014/main" id="{93E1C2DE-DFC0-1F55-BCCA-153CD833EF7D}"/>
                </a:ext>
              </a:extLst>
            </p:cNvPr>
            <p:cNvPicPr>
              <a:picLocks noChangeAspect="1"/>
            </p:cNvPicPr>
            <p:nvPr/>
          </p:nvPicPr>
          <p:blipFill>
            <a:blip r:embed="rId2"/>
            <a:srcRect b="94510"/>
            <a:stretch>
              <a:fillRect/>
            </a:stretch>
          </p:blipFill>
          <p:spPr>
            <a:xfrm>
              <a:off x="0" y="0"/>
              <a:ext cx="12192000" cy="346931"/>
            </a:xfrm>
            <a:prstGeom prst="rect">
              <a:avLst/>
            </a:prstGeom>
          </p:spPr>
        </p:pic>
        <p:pic>
          <p:nvPicPr>
            <p:cNvPr id="3" name="Picture 2">
              <a:extLst>
                <a:ext uri="{FF2B5EF4-FFF2-40B4-BE49-F238E27FC236}">
                  <a16:creationId xmlns:a16="http://schemas.microsoft.com/office/drawing/2014/main" id="{41985F49-5540-06BB-DD3C-9A58E77B6A9A}"/>
                </a:ext>
              </a:extLst>
            </p:cNvPr>
            <p:cNvPicPr>
              <a:picLocks noChangeAspect="1"/>
            </p:cNvPicPr>
            <p:nvPr/>
          </p:nvPicPr>
          <p:blipFill>
            <a:blip r:embed="rId2"/>
            <a:stretch>
              <a:fillRect/>
            </a:stretch>
          </p:blipFill>
          <p:spPr>
            <a:xfrm>
              <a:off x="0" y="346931"/>
              <a:ext cx="12192000" cy="6319414"/>
            </a:xfrm>
            <a:prstGeom prst="rect">
              <a:avLst/>
            </a:prstGeom>
          </p:spPr>
        </p:pic>
      </p:grpSp>
    </p:spTree>
    <p:extLst>
      <p:ext uri="{BB962C8B-B14F-4D97-AF65-F5344CB8AC3E}">
        <p14:creationId xmlns:p14="http://schemas.microsoft.com/office/powerpoint/2010/main" val="1616347982"/>
      </p:ext>
    </p:extLst>
  </p:cSld>
  <p:clrMapOvr>
    <a:masterClrMapping/>
  </p:clrMapOvr>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2C81503-9DEF-42F3-A99B-D5E0223E195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6F156100-9533-4411-B0C0-FA18F914F7B6}">
  <ds:schemaRefs>
    <ds:schemaRef ds:uri="http://schemas.microsoft.com/sharepoint/v3/contenttype/forms"/>
  </ds:schemaRefs>
</ds:datastoreItem>
</file>

<file path=customXml/itemProps3.xml><?xml version="1.0" encoding="utf-8"?>
<ds:datastoreItem xmlns:ds="http://schemas.openxmlformats.org/officeDocument/2006/customXml" ds:itemID="{76A4D1D3-B327-4D60-927D-26045FF4AF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2985</TotalTime>
  <Words>1140</Words>
  <Application>Microsoft Office PowerPoint</Application>
  <PresentationFormat>Widescreen</PresentationFormat>
  <Paragraphs>66</Paragraphs>
  <Slides>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vt:i4>
      </vt:variant>
    </vt:vector>
  </HeadingPairs>
  <TitlesOfParts>
    <vt:vector size="16" baseType="lpstr">
      <vt:lpstr>等线</vt:lpstr>
      <vt:lpstr>Abadi</vt:lpstr>
      <vt:lpstr>Arial</vt:lpstr>
      <vt:lpstr>Calibri</vt:lpstr>
      <vt:lpstr>Posterama Text Black</vt:lpstr>
      <vt:lpstr>Posterama Text SemiBold</vt:lpstr>
      <vt:lpstr>Spectral</vt:lpstr>
      <vt:lpstr>Wingdings</vt:lpstr>
      <vt:lpstr>Office 主题​​</vt:lpstr>
      <vt:lpstr>Proxy vs Reverse Proxy</vt:lpstr>
      <vt:lpstr>1. What is a Proxy Server ?</vt:lpstr>
      <vt:lpstr>Key Benefits of Proxy Servers</vt:lpstr>
      <vt:lpstr>Real-World Applications of Proxy Servers</vt:lpstr>
      <vt:lpstr>2. What is a Reverse Proxy ?</vt:lpstr>
      <vt:lpstr>Key Benefits of Reverse Proxy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Arnab Das</dc:creator>
  <cp:lastModifiedBy>Arnab Das</cp:lastModifiedBy>
  <cp:revision>267</cp:revision>
  <dcterms:created xsi:type="dcterms:W3CDTF">2024-08-09T17:51:35Z</dcterms:created>
  <dcterms:modified xsi:type="dcterms:W3CDTF">2025-07-16T15:26:51Z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